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Cecuri%20de%20inovare1\Laura\proiect%20II\Decontarea\Rezultate%20proiect%20cocean%20Peru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  <c:cat>
            <c:strRef>
              <c:f>Antociani!$B$3:$B$11</c:f>
              <c:strCache>
                <c:ptCount val="9"/>
                <c:pt idx="0">
                  <c:v>Turda 20A</c:v>
                </c:pt>
                <c:pt idx="1">
                  <c:v>Turda STAR</c:v>
                </c:pt>
                <c:pt idx="2">
                  <c:v>Turda 200</c:v>
                </c:pt>
                <c:pt idx="3">
                  <c:v>Turda Favorit</c:v>
                </c:pt>
                <c:pt idx="4">
                  <c:v>Florencia</c:v>
                </c:pt>
                <c:pt idx="5">
                  <c:v>Fundulea</c:v>
                </c:pt>
                <c:pt idx="6">
                  <c:v>Boabe macinate Peru</c:v>
                </c:pt>
                <c:pt idx="7">
                  <c:v>Ceai Peru</c:v>
                </c:pt>
                <c:pt idx="8">
                  <c:v>Cocean porumb Peru</c:v>
                </c:pt>
              </c:strCache>
            </c:strRef>
          </c:cat>
          <c:val>
            <c:numRef>
              <c:f>Antociani!$K$3:$K$11</c:f>
              <c:numCache>
                <c:formatCode>0.00</c:formatCode>
                <c:ptCount val="9"/>
                <c:pt idx="0">
                  <c:v>2.2042527881040912</c:v>
                </c:pt>
                <c:pt idx="1">
                  <c:v>2.6718215613382905</c:v>
                </c:pt>
                <c:pt idx="2">
                  <c:v>0.93513754646840064</c:v>
                </c:pt>
                <c:pt idx="3">
                  <c:v>0</c:v>
                </c:pt>
                <c:pt idx="4">
                  <c:v>0</c:v>
                </c:pt>
                <c:pt idx="5">
                  <c:v>0.70135315985129387</c:v>
                </c:pt>
                <c:pt idx="6">
                  <c:v>17.400237918215609</c:v>
                </c:pt>
                <c:pt idx="7">
                  <c:v>2.3044460966542433</c:v>
                </c:pt>
                <c:pt idx="8">
                  <c:v>2.3712416356877046</c:v>
                </c:pt>
              </c:numCache>
            </c:numRef>
          </c:val>
        </c:ser>
        <c:axId val="58161408"/>
        <c:axId val="74330112"/>
      </c:barChart>
      <c:catAx>
        <c:axId val="58161408"/>
        <c:scaling>
          <c:orientation val="minMax"/>
        </c:scaling>
        <c:axPos val="b"/>
        <c:tickLblPos val="nextTo"/>
        <c:txPr>
          <a:bodyPr/>
          <a:lstStyle/>
          <a:p>
            <a:pPr>
              <a:defRPr lang="ro-RO" sz="12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4330112"/>
        <c:crosses val="autoZero"/>
        <c:auto val="1"/>
        <c:lblAlgn val="ctr"/>
        <c:lblOffset val="100"/>
      </c:catAx>
      <c:valAx>
        <c:axId val="74330112"/>
        <c:scaling>
          <c:orientation val="minMax"/>
        </c:scaling>
        <c:axPos val="l"/>
        <c:numFmt formatCode="0.00" sourceLinked="1"/>
        <c:tickLblPos val="nextTo"/>
        <c:txPr>
          <a:bodyPr/>
          <a:lstStyle/>
          <a:p>
            <a:pPr>
              <a:defRPr lang="ro-RO"/>
            </a:pPr>
            <a:endParaRPr lang="en-US"/>
          </a:p>
        </c:txPr>
        <c:crossAx val="58161408"/>
        <c:crosses val="autoZero"/>
        <c:crossBetween val="between"/>
      </c:valAx>
      <c:sp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1"/>
          <a:tileRect/>
        </a:gradFill>
        <a:effectLst>
          <a:outerShdw blurRad="50800" dist="50800" dir="5400000" algn="ctr" rotWithShape="0">
            <a:srgbClr val="FFCC99"/>
          </a:outerShdw>
        </a:effectLst>
      </c:spPr>
    </c:plotArea>
    <c:plotVisOnly val="1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E79363-FE8E-47C0-A89D-02E6DFE214EA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E3DD7-0042-4C62-8983-5F475AA92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E79363-FE8E-47C0-A89D-02E6DFE214EA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E3DD7-0042-4C62-8983-5F475AA92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E79363-FE8E-47C0-A89D-02E6DFE214EA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E3DD7-0042-4C62-8983-5F475AA92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E79363-FE8E-47C0-A89D-02E6DFE214EA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E3DD7-0042-4C62-8983-5F475AA92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E79363-FE8E-47C0-A89D-02E6DFE214EA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E3DD7-0042-4C62-8983-5F475AA92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E79363-FE8E-47C0-A89D-02E6DFE214EA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E3DD7-0042-4C62-8983-5F475AA92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E79363-FE8E-47C0-A89D-02E6DFE214EA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E3DD7-0042-4C62-8983-5F475AA92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E79363-FE8E-47C0-A89D-02E6DFE214EA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E3DD7-0042-4C62-8983-5F475AA92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E79363-FE8E-47C0-A89D-02E6DFE214EA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E3DD7-0042-4C62-8983-5F475AA92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E79363-FE8E-47C0-A89D-02E6DFE214EA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E3DD7-0042-4C62-8983-5F475AA92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E79363-FE8E-47C0-A89D-02E6DFE214EA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E3DD7-0042-4C62-8983-5F475AA927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9E79363-FE8E-47C0-A89D-02E6DFE214EA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8BE3DD7-0042-4C62-8983-5F475AA92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00034" y="2285992"/>
            <a:ext cx="821537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ja-JP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Obtinerea unor ceaiuri din surse neconventionale de origine vegetala bogate in compusi bioactivi</a:t>
            </a:r>
            <a:endParaRPr kumimoji="0" lang="ro-RO" altLang="ja-JP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14612" y="4357694"/>
            <a:ext cx="466711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ontractul </a:t>
            </a:r>
            <a:r>
              <a:rPr lang="ro-RO" sz="2200" dirty="0">
                <a:latin typeface="Times New Roman" pitchFamily="18" charset="0"/>
                <a:cs typeface="Times New Roman" pitchFamily="18" charset="0"/>
              </a:rPr>
              <a:t>de finanţare nr. </a:t>
            </a:r>
            <a:r>
              <a:rPr lang="ro-RO" sz="2200" b="1" dirty="0">
                <a:latin typeface="Times New Roman" pitchFamily="18" charset="0"/>
                <a:cs typeface="Times New Roman" pitchFamily="18" charset="0"/>
              </a:rPr>
              <a:t>166 CI/2012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20" y="773652"/>
            <a:ext cx="2928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/>
              <a:t>Autoritate Contractantă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14678" y="433968"/>
            <a:ext cx="52149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b="1" dirty="0"/>
              <a:t>Unitatea Executivă pentru Finanţarea Învăţământului Superior a Cercetării Dezvoltării şi </a:t>
            </a:r>
            <a:r>
              <a:rPr lang="ro-RO" b="1" dirty="0" smtClean="0"/>
              <a:t>Inovării</a:t>
            </a:r>
            <a:r>
              <a:rPr lang="en-GB" b="1" dirty="0" smtClean="0"/>
              <a:t> (UEFISCDI)</a:t>
            </a:r>
            <a:endParaRPr lang="en-US" b="1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392906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ja-JP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PN-II-IN-CI-2012-1-0327</a:t>
            </a:r>
            <a:endParaRPr kumimoji="0" lang="ro-RO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1785926"/>
            <a:ext cx="2693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Furnizorul</a:t>
            </a:r>
            <a:r>
              <a:rPr lang="en-GB" dirty="0" smtClean="0"/>
              <a:t> de </a:t>
            </a:r>
            <a:r>
              <a:rPr lang="en-GB" dirty="0" err="1" smtClean="0"/>
              <a:t>servicii</a:t>
            </a:r>
            <a:r>
              <a:rPr lang="en-GB" dirty="0" smtClean="0"/>
              <a:t>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71868" y="1773784"/>
            <a:ext cx="3421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Universitatea</a:t>
            </a:r>
            <a:r>
              <a:rPr lang="en-GB" b="1" dirty="0" smtClean="0"/>
              <a:t> din Oradea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1472" y="5286388"/>
            <a:ext cx="5008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Durata</a:t>
            </a:r>
            <a:r>
              <a:rPr lang="en-GB" b="1" dirty="0" smtClean="0"/>
              <a:t>: 15 noiembrie-15 </a:t>
            </a:r>
            <a:r>
              <a:rPr lang="en-GB" b="1" dirty="0" err="1" smtClean="0"/>
              <a:t>mai</a:t>
            </a:r>
            <a:r>
              <a:rPr lang="en-GB" b="1" dirty="0" smtClean="0"/>
              <a:t> (6 </a:t>
            </a:r>
            <a:r>
              <a:rPr lang="en-GB" b="1" dirty="0" err="1" smtClean="0"/>
              <a:t>luni</a:t>
            </a:r>
            <a:r>
              <a:rPr lang="en-GB" b="1" dirty="0" smtClean="0"/>
              <a:t>)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05494" y="6000768"/>
            <a:ext cx="6460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Buget</a:t>
            </a:r>
            <a:r>
              <a:rPr lang="en-GB" b="1" dirty="0" smtClean="0"/>
              <a:t>: 45000 lei UEFISCDI + 5000 lei </a:t>
            </a:r>
            <a:r>
              <a:rPr lang="en-GB" b="1" dirty="0" err="1" smtClean="0"/>
              <a:t>Rodia</a:t>
            </a:r>
            <a:r>
              <a:rPr lang="en-GB" b="1" dirty="0" smtClean="0"/>
              <a:t> SRL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714356"/>
            <a:ext cx="5889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ECHIPA DE IMPLEMENTARE A PROIECTULUI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2743200"/>
            <a:ext cx="508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Director </a:t>
            </a:r>
            <a:r>
              <a:rPr lang="en-GB" b="1" dirty="0" err="1" smtClean="0"/>
              <a:t>proiect</a:t>
            </a:r>
            <a:r>
              <a:rPr lang="en-GB" b="1" dirty="0" smtClean="0"/>
              <a:t>- </a:t>
            </a:r>
            <a:r>
              <a:rPr lang="en-GB" b="1" dirty="0" err="1" smtClean="0"/>
              <a:t>Simona</a:t>
            </a:r>
            <a:r>
              <a:rPr lang="en-GB" b="1" dirty="0" smtClean="0"/>
              <a:t> </a:t>
            </a:r>
            <a:r>
              <a:rPr lang="en-GB" b="1" dirty="0" err="1" smtClean="0"/>
              <a:t>Ioana</a:t>
            </a:r>
            <a:r>
              <a:rPr lang="en-GB" b="1" dirty="0" smtClean="0"/>
              <a:t> </a:t>
            </a:r>
            <a:r>
              <a:rPr lang="en-GB" b="1" dirty="0" err="1" smtClean="0"/>
              <a:t>Vicas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733800"/>
            <a:ext cx="2294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Ioana</a:t>
            </a:r>
            <a:r>
              <a:rPr lang="en-GB" dirty="0" smtClean="0"/>
              <a:t> Maria </a:t>
            </a:r>
            <a:r>
              <a:rPr lang="en-GB" dirty="0" err="1" smtClean="0"/>
              <a:t>Borza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373380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Mariana</a:t>
            </a:r>
            <a:r>
              <a:rPr lang="en-US" dirty="0"/>
              <a:t> </a:t>
            </a:r>
            <a:r>
              <a:rPr lang="en-GB" dirty="0" err="1" smtClean="0"/>
              <a:t>Muresan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48120" y="438627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Tunde</a:t>
            </a:r>
            <a:r>
              <a:rPr lang="en-US" dirty="0"/>
              <a:t> </a:t>
            </a:r>
            <a:r>
              <a:rPr lang="en-GB" dirty="0" err="1" smtClean="0"/>
              <a:t>Jurca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48120" y="495777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Eleonora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GB" dirty="0" smtClean="0"/>
              <a:t>Marian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48120" y="552928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Dana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GB" dirty="0" err="1" smtClean="0"/>
              <a:t>Gitea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1371600"/>
            <a:ext cx="7293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Laura </a:t>
            </a:r>
            <a:r>
              <a:rPr lang="en-GB" b="1" dirty="0" err="1" smtClean="0"/>
              <a:t>Vicas</a:t>
            </a:r>
            <a:r>
              <a:rPr lang="en-GB" b="1" dirty="0" smtClean="0"/>
              <a:t> – director </a:t>
            </a:r>
            <a:r>
              <a:rPr lang="en-GB" b="1" dirty="0" err="1" smtClean="0"/>
              <a:t>proiect</a:t>
            </a:r>
            <a:r>
              <a:rPr lang="en-GB" b="1" dirty="0" smtClean="0"/>
              <a:t>  din </a:t>
            </a:r>
            <a:r>
              <a:rPr lang="en-GB" b="1" dirty="0" err="1" smtClean="0"/>
              <a:t>partea</a:t>
            </a:r>
            <a:r>
              <a:rPr lang="en-GB" b="1" dirty="0" smtClean="0"/>
              <a:t> SC </a:t>
            </a:r>
            <a:r>
              <a:rPr lang="en-GB" b="1" dirty="0" err="1" smtClean="0"/>
              <a:t>Rodia</a:t>
            </a:r>
            <a:r>
              <a:rPr lang="en-GB" b="1" dirty="0" smtClean="0"/>
              <a:t> SRL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14600" y="2057400"/>
            <a:ext cx="3421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Universitatea</a:t>
            </a:r>
            <a:r>
              <a:rPr lang="en-GB" b="1" dirty="0" smtClean="0"/>
              <a:t> din Oradea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3276600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Membrii</a:t>
            </a:r>
            <a:r>
              <a:rPr lang="en-GB" b="1" dirty="0" smtClean="0"/>
              <a:t>: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1859340"/>
            <a:ext cx="8286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400" b="1" dirty="0">
                <a:latin typeface="Times New Roman" pitchFamily="18" charset="0"/>
                <a:cs typeface="Times New Roman" pitchFamily="18" charset="0"/>
              </a:rPr>
              <a:t>O1. Caracterizarea </a:t>
            </a:r>
            <a:r>
              <a:rPr lang="ro-RO" sz="2400" b="1" i="1" dirty="0">
                <a:latin typeface="Times New Roman" pitchFamily="18" charset="0"/>
                <a:cs typeface="Times New Roman" pitchFamily="18" charset="0"/>
              </a:rPr>
              <a:t>in vitro</a:t>
            </a:r>
            <a:r>
              <a:rPr lang="ro-RO" sz="2400" b="1" dirty="0">
                <a:latin typeface="Times New Roman" pitchFamily="18" charset="0"/>
                <a:cs typeface="Times New Roman" pitchFamily="18" charset="0"/>
              </a:rPr>
              <a:t> a rahisului proveniti de la diferiti hibrizi de porumb purpurii din punct de vedere al continutului in antociani si al activitatii </a:t>
            </a:r>
            <a:r>
              <a:rPr lang="ro-RO" sz="2400" b="1" dirty="0" smtClean="0">
                <a:latin typeface="Times New Roman" pitchFamily="18" charset="0"/>
                <a:cs typeface="Times New Roman" pitchFamily="18" charset="0"/>
              </a:rPr>
              <a:t>antioxidante</a:t>
            </a: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sz="24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o-RO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o-RO" sz="2400" b="1" dirty="0">
                <a:latin typeface="Times New Roman" pitchFamily="18" charset="0"/>
                <a:cs typeface="Times New Roman" pitchFamily="18" charset="0"/>
              </a:rPr>
              <a:t>Tehnologia de fabricare a ceaiului avand in componenta rahis de porumb cu cea mai mare cantitate de </a:t>
            </a:r>
            <a:r>
              <a:rPr lang="ro-RO" sz="2400" b="1" dirty="0" smtClean="0">
                <a:latin typeface="Times New Roman" pitchFamily="18" charset="0"/>
                <a:cs typeface="Times New Roman" pitchFamily="18" charset="0"/>
              </a:rPr>
              <a:t>antociani</a:t>
            </a: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sz="24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o-RO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o-RO" sz="2400" b="1" dirty="0">
                <a:latin typeface="Times New Roman" pitchFamily="18" charset="0"/>
                <a:cs typeface="Times New Roman" pitchFamily="18" charset="0"/>
              </a:rPr>
              <a:t>Influenta modalitatii de preparare a ceaiului (infuzie, decoct, macerat) asupra stabilitatii antocianilor si a activitatii antioxidante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500042"/>
            <a:ext cx="3031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OBIECTIVE: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323850" y="765175"/>
            <a:ext cx="8640763" cy="5759450"/>
            <a:chOff x="323528" y="764703"/>
            <a:chExt cx="8496945" cy="5760641"/>
          </a:xfrm>
        </p:grpSpPr>
        <p:sp>
          <p:nvSpPr>
            <p:cNvPr id="3" name="Rectangle 2"/>
            <p:cNvSpPr/>
            <p:nvPr/>
          </p:nvSpPr>
          <p:spPr>
            <a:xfrm>
              <a:off x="538957" y="2851109"/>
              <a:ext cx="2238585" cy="8733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INFUZIE</a:t>
              </a:r>
              <a:endParaRPr lang="ro-RO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3598668" y="2851109"/>
              <a:ext cx="2237024" cy="9415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MACERAT</a:t>
              </a:r>
              <a:endParaRPr lang="ro-RO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588132" y="2908271"/>
              <a:ext cx="2232341" cy="9495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DECOCT</a:t>
              </a:r>
              <a:endParaRPr lang="ro-RO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2762719" y="4437113"/>
              <a:ext cx="3836719" cy="2088231"/>
              <a:chOff x="3275856" y="4407053"/>
              <a:chExt cx="3600399" cy="2234922"/>
            </a:xfrm>
          </p:grpSpPr>
          <p:pic>
            <p:nvPicPr>
              <p:cNvPr id="18" name="Picture 16" descr="http://healthcentrics.net/wp-content/uploads/2011/04/red_tea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275856" y="5301765"/>
                <a:ext cx="3589877" cy="1340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9" name="Group 24"/>
              <p:cNvGrpSpPr>
                <a:grpSpLocks/>
              </p:cNvGrpSpPr>
              <p:nvPr/>
            </p:nvGrpSpPr>
            <p:grpSpPr bwMode="auto">
              <a:xfrm>
                <a:off x="3284378" y="4407053"/>
                <a:ext cx="3591877" cy="1414128"/>
                <a:chOff x="1128059" y="2514838"/>
                <a:chExt cx="5244140" cy="2355364"/>
              </a:xfrm>
            </p:grpSpPr>
            <p:pic>
              <p:nvPicPr>
                <p:cNvPr id="20" name="Picture 12" descr="http://www.melissas.com/_resources/img/MediaCache/6df76c170f9e4c54b428e1e9605f17fc/128661427665080535_171_171_0_0_False_Color%20%5bEmpty%5d.jpg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128059" y="2514838"/>
                  <a:ext cx="2376264" cy="16185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1" name="Picture 14" descr="http://us.123rf.com/400wm/400/400/suthiwat/suthiwat1202/suthiwat120200010/12304994-el-maiz-dulce-de-color-rojo-en-la-placa-blanca.jpg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3491879" y="2514838"/>
                  <a:ext cx="2880320" cy="14902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22" name="Straight Arrow Connector 21"/>
                <p:cNvCxnSpPr/>
                <p:nvPr/>
              </p:nvCxnSpPr>
              <p:spPr>
                <a:xfrm>
                  <a:off x="2340064" y="3573852"/>
                  <a:ext cx="1368825" cy="129635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18"/>
                <p:cNvCxnSpPr/>
                <p:nvPr/>
              </p:nvCxnSpPr>
              <p:spPr>
                <a:xfrm flipH="1">
                  <a:off x="3717444" y="3718204"/>
                  <a:ext cx="1574148" cy="108972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6582385" y="1168394"/>
              <a:ext cx="2238086" cy="1682043"/>
              <a:chOff x="6876256" y="260648"/>
              <a:chExt cx="1944216" cy="1944217"/>
            </a:xfrm>
          </p:grpSpPr>
          <p:pic>
            <p:nvPicPr>
              <p:cNvPr id="16" name="Picture 2" descr="https://www.theteasmith.com/merchant2/graphics/00000001/Bright%20Berry%20Tisane.jpg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6876256" y="260648"/>
                <a:ext cx="1944216" cy="1944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Picture 4" descr="http://www.itcseeds.ro/content/thumbnails/2010/05/11/2010051119424530000102.JPG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6876256" y="1556793"/>
                <a:ext cx="1944216" cy="6480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8" name="Picture 4" descr="http://www.divahair.ro/images/speciale/articole/luiza.valsan/2013.05.23/100157282.jp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598270" y="1168394"/>
              <a:ext cx="2238086" cy="1682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Straight Arrow Connector 8"/>
            <p:cNvCxnSpPr/>
            <p:nvPr/>
          </p:nvCxnSpPr>
          <p:spPr>
            <a:xfrm flipH="1" flipV="1">
              <a:off x="3779753" y="3284587"/>
              <a:ext cx="20294" cy="70340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10" descr="http://tea.mug.ro/wp-content/uploads/2012/05/PICT4306.jpg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39552" y="1235676"/>
              <a:ext cx="2238086" cy="1614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1" name="Straight Arrow Connector 10"/>
            <p:cNvCxnSpPr/>
            <p:nvPr/>
          </p:nvCxnSpPr>
          <p:spPr>
            <a:xfrm flipV="1">
              <a:off x="751263" y="3213134"/>
              <a:ext cx="1562" cy="68594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6876931" y="3213134"/>
              <a:ext cx="0" cy="73992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Left Brace 12"/>
            <p:cNvSpPr/>
            <p:nvPr/>
          </p:nvSpPr>
          <p:spPr>
            <a:xfrm rot="5400000">
              <a:off x="4511405" y="-3207745"/>
              <a:ext cx="336620" cy="8281516"/>
            </a:xfrm>
            <a:prstGeom prst="leftBrac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o-RO"/>
            </a:p>
          </p:txBody>
        </p:sp>
        <p:sp>
          <p:nvSpPr>
            <p:cNvPr id="14" name="Left Brace 13"/>
            <p:cNvSpPr/>
            <p:nvPr/>
          </p:nvSpPr>
          <p:spPr>
            <a:xfrm rot="16200000">
              <a:off x="4403128" y="130174"/>
              <a:ext cx="403308" cy="8131653"/>
            </a:xfrm>
            <a:prstGeom prst="leftBrac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o-RO"/>
            </a:p>
          </p:txBody>
        </p:sp>
        <p:pic>
          <p:nvPicPr>
            <p:cNvPr id="15" name="Picture 12" descr="http://www.melissas.com/_resources/img/MediaCache/6df76c170f9e4c54b428e1e9605f17fc/128661427665080535_171_171_0_0_False_Color%20%5bEmpty%5d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3528" y="4437112"/>
              <a:ext cx="2448272" cy="2088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" name="Picture 12" descr="http://www.melissas.com/_resources/img/MediaCache/6df76c170f9e4c54b428e1e9605f17fc/128661427665080535_171_171_0_0_False_Color%20%5bEmpty%5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4437063"/>
            <a:ext cx="230505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24"/>
          <p:cNvSpPr/>
          <p:nvPr/>
        </p:nvSpPr>
        <p:spPr>
          <a:xfrm>
            <a:off x="2051050" y="260350"/>
            <a:ext cx="5905500" cy="431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TEHNOLOGIA DE OB</a:t>
            </a:r>
            <a:r>
              <a:rPr lang="ro-RO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ȚINERE A CEAIULUI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Documente\ANCA\Poze\20130509_1059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2736304" cy="22048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Picture 5" descr="D:\Documente\ANCA\Poze\20130509_1058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332656"/>
            <a:ext cx="2592288" cy="21602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 descr="D:\Documente\ANCA\Poze\20130509_12492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9744" y="404664"/>
            <a:ext cx="2304256" cy="21602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ight Arrow 4"/>
          <p:cNvSpPr/>
          <p:nvPr/>
        </p:nvSpPr>
        <p:spPr>
          <a:xfrm>
            <a:off x="179388" y="1484313"/>
            <a:ext cx="576262" cy="407987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6" name="Right Arrow 5"/>
          <p:cNvSpPr/>
          <p:nvPr/>
        </p:nvSpPr>
        <p:spPr>
          <a:xfrm>
            <a:off x="6372225" y="1341438"/>
            <a:ext cx="576263" cy="4064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276600" y="1484313"/>
            <a:ext cx="574675" cy="407987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8" name="Left-Right-Up Arrow 7"/>
          <p:cNvSpPr/>
          <p:nvPr/>
        </p:nvSpPr>
        <p:spPr>
          <a:xfrm rot="10800000">
            <a:off x="611188" y="2565400"/>
            <a:ext cx="8208962" cy="474663"/>
          </a:xfrm>
          <a:prstGeom prst="leftRight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o-RO"/>
          </a:p>
        </p:txBody>
      </p:sp>
      <p:sp>
        <p:nvSpPr>
          <p:cNvPr id="9" name="TextBox 94"/>
          <p:cNvSpPr txBox="1">
            <a:spLocks noChangeArrowheads="1"/>
          </p:cNvSpPr>
          <p:nvPr/>
        </p:nvSpPr>
        <p:spPr bwMode="auto">
          <a:xfrm>
            <a:off x="3348038" y="1196975"/>
            <a:ext cx="2873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o-RO" sz="2000" b="1">
                <a:latin typeface="Calibri" pitchFamily="34" charset="0"/>
              </a:rPr>
              <a:t>+</a:t>
            </a:r>
          </a:p>
        </p:txBody>
      </p:sp>
      <p:sp>
        <p:nvSpPr>
          <p:cNvPr id="10" name="Rectangle 95"/>
          <p:cNvSpPr>
            <a:spLocks noChangeArrowheads="1"/>
          </p:cNvSpPr>
          <p:nvPr/>
        </p:nvSpPr>
        <p:spPr bwMode="auto">
          <a:xfrm>
            <a:off x="6443663" y="981075"/>
            <a:ext cx="312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o-RO" sz="2000" b="1">
                <a:latin typeface="Calibri" pitchFamily="34" charset="0"/>
                <a:cs typeface="Times New Roman" pitchFamily="18" charset="0"/>
              </a:rPr>
              <a:t>+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971550" y="3068638"/>
            <a:ext cx="7561263" cy="647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Determinarea</a:t>
            </a:r>
            <a:r>
              <a:rPr lang="ro-RO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conținutul </a:t>
            </a:r>
            <a:r>
              <a:rPr lang="ro-RO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în </a:t>
            </a:r>
            <a:r>
              <a:rPr lang="ro-RO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antociani</a:t>
            </a:r>
            <a:r>
              <a:rPr lang="ro-RO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cât și activitatea </a:t>
            </a:r>
            <a:r>
              <a:rPr lang="ro-RO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antioxidantă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din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diferitei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hibrizi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porumb</a:t>
            </a:r>
            <a:endParaRPr lang="ro-RO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4" descr="D:\Documente\ANCA\Poze\20130509_14551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933056"/>
            <a:ext cx="2736304" cy="26642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13" name="Straight Arrow Connector 12"/>
          <p:cNvCxnSpPr/>
          <p:nvPr/>
        </p:nvCxnSpPr>
        <p:spPr>
          <a:xfrm flipH="1">
            <a:off x="1763713" y="3933825"/>
            <a:ext cx="1295400" cy="11509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042988" y="5013325"/>
            <a:ext cx="3168650" cy="2873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5" name="Picture 2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4071938"/>
            <a:ext cx="24003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/>
        </p:nvGraphicFramePr>
        <p:xfrm>
          <a:off x="1043608" y="1412776"/>
          <a:ext cx="741682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10"/>
          <p:cNvSpPr/>
          <p:nvPr/>
        </p:nvSpPr>
        <p:spPr>
          <a:xfrm>
            <a:off x="457200" y="609600"/>
            <a:ext cx="784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Conținutul în </a:t>
            </a:r>
            <a:r>
              <a:rPr lang="ro-RO" b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antociani</a:t>
            </a:r>
            <a:r>
              <a:rPr lang="ro-RO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(mg/L) din probele de rahis de porumb, boabe de </a:t>
            </a:r>
            <a:r>
              <a:rPr lang="ro-RO" b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porumb și </a:t>
            </a:r>
            <a:r>
              <a:rPr lang="ro-RO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ceai Peru luate în studiu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</TotalTime>
  <Words>225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Slide 1</vt:lpstr>
      <vt:lpstr>Slide 2</vt:lpstr>
      <vt:lpstr>Slide 3</vt:lpstr>
      <vt:lpstr>Slide 4</vt:lpstr>
      <vt:lpstr>Slide 5</vt:lpstr>
      <vt:lpstr>Slide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Notebook</dc:creator>
  <cp:lastModifiedBy>Notebook</cp:lastModifiedBy>
  <cp:revision>4</cp:revision>
  <dcterms:created xsi:type="dcterms:W3CDTF">2013-10-16T13:48:56Z</dcterms:created>
  <dcterms:modified xsi:type="dcterms:W3CDTF">2014-03-27T07:15:40Z</dcterms:modified>
</cp:coreProperties>
</file>