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ecuri%20de%20inovare\Laslo\Rezultate\Rezultate_suc_modific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'Folin Ciocalteu'!$W$5:$W$18</c:f>
              <c:strCache>
                <c:ptCount val="14"/>
                <c:pt idx="0">
                  <c:v>ARK 165</c:v>
                </c:pt>
                <c:pt idx="1">
                  <c:v>ROMAMER</c:v>
                </c:pt>
                <c:pt idx="2">
                  <c:v>CRIMSONGOLD</c:v>
                </c:pt>
                <c:pt idx="4">
                  <c:v>COLLINS</c:v>
                </c:pt>
                <c:pt idx="5">
                  <c:v>CARDINAL</c:v>
                </c:pt>
                <c:pt idx="6">
                  <c:v>ANTONIA</c:v>
                </c:pt>
                <c:pt idx="7">
                  <c:v>JEBLEGAND</c:v>
                </c:pt>
                <c:pt idx="8">
                  <c:v>REDHAVEN</c:v>
                </c:pt>
                <c:pt idx="9">
                  <c:v>SOUTHLAND</c:v>
                </c:pt>
                <c:pt idx="10">
                  <c:v>AMALIA</c:v>
                </c:pt>
                <c:pt idx="12">
                  <c:v>FLORINA</c:v>
                </c:pt>
                <c:pt idx="13">
                  <c:v>LIBERTY</c:v>
                </c:pt>
              </c:strCache>
            </c:strRef>
          </c:cat>
          <c:val>
            <c:numRef>
              <c:f>'Folin Ciocalteu'!$X$5:$X$18</c:f>
              <c:numCache>
                <c:formatCode>0.00</c:formatCode>
                <c:ptCount val="14"/>
                <c:pt idx="0">
                  <c:v>17.466911016086339</c:v>
                </c:pt>
                <c:pt idx="1">
                  <c:v>23.412746894725892</c:v>
                </c:pt>
                <c:pt idx="2">
                  <c:v>24.308694766849928</c:v>
                </c:pt>
                <c:pt idx="4">
                  <c:v>19.340256566890691</c:v>
                </c:pt>
                <c:pt idx="5">
                  <c:v>21.295051924251691</c:v>
                </c:pt>
                <c:pt idx="6">
                  <c:v>26.980902072328135</c:v>
                </c:pt>
                <c:pt idx="7">
                  <c:v>50.467289719625974</c:v>
                </c:pt>
                <c:pt idx="8">
                  <c:v>44.047135310849313</c:v>
                </c:pt>
                <c:pt idx="9">
                  <c:v>56.765542462413656</c:v>
                </c:pt>
                <c:pt idx="10">
                  <c:v>30.475416497358786</c:v>
                </c:pt>
                <c:pt idx="12">
                  <c:v>77.949599083620143</c:v>
                </c:pt>
                <c:pt idx="13">
                  <c:v>74.054982817868805</c:v>
                </c:pt>
              </c:numCache>
            </c:numRef>
          </c:val>
        </c:ser>
        <c:shape val="box"/>
        <c:axId val="55768576"/>
        <c:axId val="55770112"/>
        <c:axId val="0"/>
      </c:bar3DChart>
      <c:catAx>
        <c:axId val="55768576"/>
        <c:scaling>
          <c:orientation val="minMax"/>
        </c:scaling>
        <c:axPos val="b"/>
        <c:tickLblPos val="nextTo"/>
        <c:crossAx val="55770112"/>
        <c:crosses val="autoZero"/>
        <c:auto val="1"/>
        <c:lblAlgn val="ctr"/>
        <c:lblOffset val="100"/>
      </c:catAx>
      <c:valAx>
        <c:axId val="55770112"/>
        <c:scaling>
          <c:orientation val="minMax"/>
        </c:scaling>
        <c:axPos val="l"/>
        <c:majorGridlines/>
        <c:numFmt formatCode="0.00" sourceLinked="1"/>
        <c:tickLblPos val="nextTo"/>
        <c:crossAx val="55768576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E56177-95DE-47F8-805D-9DF721976E9E}" type="datetimeFigureOut">
              <a:rPr lang="en-US" smtClean="0"/>
              <a:pPr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A4892E-00C7-416C-AD95-24293C8658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2285992"/>
            <a:ext cx="82153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ja-JP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14612" y="4522113"/>
            <a:ext cx="466711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ontractul </a:t>
            </a: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de finanţare nr. </a:t>
            </a:r>
            <a:r>
              <a:rPr lang="ro-RO" sz="2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o-RO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200" b="1" dirty="0">
                <a:latin typeface="Times New Roman" pitchFamily="18" charset="0"/>
                <a:cs typeface="Times New Roman" pitchFamily="18" charset="0"/>
              </a:rPr>
              <a:t>CI/2012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773652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/>
              <a:t>Autoritate Contractantă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14678" y="433968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Unitatea Executivă pentru Finanţarea Învăţământului Superior a Cercetării Dezvoltării şi </a:t>
            </a:r>
            <a:r>
              <a:rPr lang="ro-RO" b="1" dirty="0" smtClean="0"/>
              <a:t>Inovării</a:t>
            </a:r>
            <a:r>
              <a:rPr lang="en-GB" b="1" dirty="0" smtClean="0"/>
              <a:t> (UEFISCDI)</a:t>
            </a:r>
            <a:endParaRPr lang="en-US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276600" y="3962400"/>
            <a:ext cx="33169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/>
              <a:t>PN</a:t>
            </a:r>
            <a:r>
              <a:rPr lang="ro-RO" sz="2400" b="1" dirty="0" smtClean="0"/>
              <a:t>-II-IN-CI </a:t>
            </a:r>
            <a:r>
              <a:rPr lang="ro-RO" sz="2400" b="1" dirty="0"/>
              <a:t>-2012 -1-0255</a:t>
            </a:r>
            <a:endParaRPr kumimoji="0" lang="ro-RO" altLang="ja-JP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785926"/>
            <a:ext cx="269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Furnizorul</a:t>
            </a:r>
            <a:r>
              <a:rPr lang="en-GB" dirty="0" smtClean="0"/>
              <a:t> de </a:t>
            </a:r>
            <a:r>
              <a:rPr lang="en-GB" dirty="0" err="1" smtClean="0"/>
              <a:t>servicii</a:t>
            </a:r>
            <a:r>
              <a:rPr lang="en-GB" dirty="0" smtClean="0"/>
              <a:t>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1773784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Universitatea</a:t>
            </a:r>
            <a:r>
              <a:rPr lang="en-GB" b="1" dirty="0" smtClean="0"/>
              <a:t> din Oradea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1472" y="5286388"/>
            <a:ext cx="4042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Durata</a:t>
            </a:r>
            <a:r>
              <a:rPr lang="en-GB" b="1" dirty="0" smtClean="0"/>
              <a:t>: 15 septembrie-15 </a:t>
            </a:r>
            <a:r>
              <a:rPr lang="en-GB" b="1" dirty="0" err="1" smtClean="0"/>
              <a:t>martie</a:t>
            </a:r>
            <a:r>
              <a:rPr lang="en-GB" b="1" dirty="0" smtClean="0"/>
              <a:t> (6 </a:t>
            </a:r>
            <a:r>
              <a:rPr lang="en-GB" b="1" dirty="0" err="1" smtClean="0"/>
              <a:t>luni</a:t>
            </a:r>
            <a:r>
              <a:rPr lang="en-GB" b="1" dirty="0" smtClean="0"/>
              <a:t>)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5494" y="6000768"/>
            <a:ext cx="5662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Buget</a:t>
            </a:r>
            <a:r>
              <a:rPr lang="en-GB" b="1" dirty="0" smtClean="0"/>
              <a:t>: 45000 lei UEFISCDI + 5000 lei </a:t>
            </a:r>
            <a:r>
              <a:rPr lang="en-GB" b="1" dirty="0"/>
              <a:t> </a:t>
            </a:r>
            <a:r>
              <a:rPr lang="en-GB" b="1" dirty="0" smtClean="0"/>
              <a:t>S.C. PROTOTERA SRL</a:t>
            </a:r>
            <a:endParaRPr lang="en-US" b="1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09600" y="25908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STABILIREA TEHNOLOGIEI DE OBTINERE A UNOR SUCURI DIN FRUCTE CU PROPRIETATI ANTIOXIDANTE INALTE</a:t>
            </a:r>
            <a:endParaRPr kumimoji="0" lang="ro-RO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764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o-RO" sz="3200" dirty="0" err="1" smtClean="0">
                <a:latin typeface="Times New Roman" pitchFamily="18" charset="0"/>
                <a:cs typeface="Times New Roman" pitchFamily="18" charset="0"/>
              </a:rPr>
              <a:t>mplementarea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unei tehnologii in scopul </a:t>
            </a:r>
            <a:r>
              <a:rPr lang="ro-RO" sz="3200" dirty="0" err="1">
                <a:latin typeface="Times New Roman" pitchFamily="18" charset="0"/>
                <a:cs typeface="Times New Roman" pitchFamily="18" charset="0"/>
              </a:rPr>
              <a:t>obtinerii</a:t>
            </a:r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 unor sucuri de fructe (nectarine, piersice, mar) care sa-si </a:t>
            </a:r>
            <a:r>
              <a:rPr lang="ro-RO" sz="3200" dirty="0" err="1">
                <a:latin typeface="Times New Roman" pitchFamily="18" charset="0"/>
                <a:cs typeface="Times New Roman" pitchFamily="18" charset="0"/>
              </a:rPr>
              <a:t>pastreze</a:t>
            </a:r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err="1">
                <a:latin typeface="Times New Roman" pitchFamily="18" charset="0"/>
                <a:cs typeface="Times New Roman" pitchFamily="18" charset="0"/>
              </a:rPr>
              <a:t>compusii</a:t>
            </a:r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 bioactivi.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9400" y="304800"/>
            <a:ext cx="42627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Obiectivul principal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352800"/>
            <a:ext cx="2286000" cy="2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scvblaj.ro/documente/image/soiuri-pomi/mar-florina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743200"/>
            <a:ext cx="2119231" cy="184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733800"/>
            <a:ext cx="2438400" cy="252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Vasile\Pictures\LG PC Suite\No Number\CAM00127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3048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Vasile\Pictures\LG PC Suite\No Number\CAM00128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4800"/>
            <a:ext cx="3200400" cy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Vasile\Pictures\LG PC Suite\No Number\CAM00130.jpg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32004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Vasile\Pictures\LG PC Suite\No Number\CAM00129.jpg"/>
          <p:cNvPicPr/>
          <p:nvPr/>
        </p:nvPicPr>
        <p:blipFill>
          <a:blip r:embed="rId5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3276600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81000" y="1295400"/>
          <a:ext cx="8153400" cy="495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2286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Continutul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compusi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polifenolici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(mg GAE/100 ml) din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fructele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luate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studiu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112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Notebook</dc:creator>
  <cp:lastModifiedBy>Notebook</cp:lastModifiedBy>
  <cp:revision>7</cp:revision>
  <dcterms:created xsi:type="dcterms:W3CDTF">2013-09-27T07:16:52Z</dcterms:created>
  <dcterms:modified xsi:type="dcterms:W3CDTF">2014-03-27T07:21:26Z</dcterms:modified>
</cp:coreProperties>
</file>