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DA9ED2A-79D6-46D2-9995-48A76CDBAF97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8BB7D8B-0FB4-42B4-A136-DD40CA92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00034" y="2285992"/>
            <a:ext cx="82153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ja-JP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14612" y="4522113"/>
            <a:ext cx="466711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ontractul </a:t>
            </a:r>
            <a:r>
              <a:rPr lang="ro-RO" sz="2200" dirty="0">
                <a:latin typeface="Times New Roman" pitchFamily="18" charset="0"/>
                <a:cs typeface="Times New Roman" pitchFamily="18" charset="0"/>
              </a:rPr>
              <a:t>de finanţare nr. </a:t>
            </a:r>
            <a:r>
              <a:rPr lang="ro-RO" sz="2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59</a:t>
            </a:r>
            <a:r>
              <a:rPr lang="ro-RO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b="1" dirty="0">
                <a:latin typeface="Times New Roman" pitchFamily="18" charset="0"/>
                <a:cs typeface="Times New Roman" pitchFamily="18" charset="0"/>
              </a:rPr>
              <a:t>CI/2012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773652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/>
              <a:t>Autoritate Contractantă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214678" y="433968"/>
            <a:ext cx="52149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Unitatea Executivă pentru Finanţarea Învăţământului Superior a Cercetării Dezvoltării şi </a:t>
            </a:r>
            <a:r>
              <a:rPr lang="ro-RO" b="1" dirty="0" smtClean="0"/>
              <a:t>Inovării</a:t>
            </a:r>
            <a:r>
              <a:rPr lang="en-GB" b="1" dirty="0" smtClean="0"/>
              <a:t> (UEFISCDI)</a:t>
            </a:r>
            <a:endParaRPr lang="en-US" b="1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276600" y="3962400"/>
            <a:ext cx="33169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/>
              <a:t>PN</a:t>
            </a:r>
            <a:r>
              <a:rPr lang="ro-RO" sz="2400" b="1" dirty="0" smtClean="0"/>
              <a:t>-II-IN-CI </a:t>
            </a:r>
            <a:r>
              <a:rPr lang="ro-RO" sz="2400" b="1" dirty="0"/>
              <a:t>-2012 -</a:t>
            </a:r>
            <a:r>
              <a:rPr lang="ro-RO" sz="2400" b="1" dirty="0" smtClean="0"/>
              <a:t>1-02</a:t>
            </a:r>
            <a:r>
              <a:rPr lang="en-US" sz="2400" b="1" dirty="0" smtClean="0"/>
              <a:t>9</a:t>
            </a:r>
            <a:r>
              <a:rPr lang="ro-RO" sz="2400" b="1" dirty="0" smtClean="0"/>
              <a:t>5</a:t>
            </a:r>
            <a:endParaRPr kumimoji="0" lang="ro-RO" altLang="ja-JP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34" y="1785926"/>
            <a:ext cx="2693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Furnizorul</a:t>
            </a:r>
            <a:r>
              <a:rPr lang="en-GB" dirty="0" smtClean="0"/>
              <a:t> de </a:t>
            </a:r>
            <a:r>
              <a:rPr lang="en-GB" dirty="0" err="1" smtClean="0"/>
              <a:t>servicii</a:t>
            </a:r>
            <a:r>
              <a:rPr lang="en-GB" dirty="0" smtClean="0"/>
              <a:t>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71868" y="1773784"/>
            <a:ext cx="3421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 smtClean="0"/>
              <a:t>Universitatea</a:t>
            </a:r>
            <a:r>
              <a:rPr lang="en-GB" b="1" dirty="0" smtClean="0"/>
              <a:t> din Oradea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71472" y="5286388"/>
            <a:ext cx="3909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 smtClean="0"/>
              <a:t>Durata</a:t>
            </a:r>
            <a:r>
              <a:rPr lang="en-GB" b="1" dirty="0" smtClean="0"/>
              <a:t>: 10 octombrie-10 </a:t>
            </a:r>
            <a:r>
              <a:rPr lang="en-GB" b="1" dirty="0" err="1" smtClean="0"/>
              <a:t>aprilie</a:t>
            </a:r>
            <a:r>
              <a:rPr lang="en-GB" b="1" dirty="0" smtClean="0"/>
              <a:t> (6 </a:t>
            </a:r>
            <a:r>
              <a:rPr lang="en-GB" b="1" dirty="0" err="1" smtClean="0"/>
              <a:t>luni</a:t>
            </a:r>
            <a:r>
              <a:rPr lang="en-GB" b="1" dirty="0" smtClean="0"/>
              <a:t>)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05494" y="6000768"/>
            <a:ext cx="5517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 smtClean="0"/>
              <a:t>Buget</a:t>
            </a:r>
            <a:r>
              <a:rPr lang="en-GB" b="1" dirty="0" smtClean="0"/>
              <a:t>: 45000 lei UEFISCDI + 5000 lei </a:t>
            </a:r>
            <a:r>
              <a:rPr lang="en-GB" b="1" dirty="0"/>
              <a:t> </a:t>
            </a:r>
            <a:r>
              <a:rPr lang="en-GB" b="1" dirty="0" smtClean="0"/>
              <a:t>S.C. PHENALEX SRL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381000" y="2667000"/>
            <a:ext cx="838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Optimizarea unui supliment alimentar cu </a:t>
            </a:r>
            <a:r>
              <a:rPr lang="ro-RO" sz="2800" b="1" dirty="0" err="1">
                <a:latin typeface="Times New Roman" pitchFamily="18" charset="0"/>
                <a:cs typeface="Times New Roman" pitchFamily="18" charset="0"/>
              </a:rPr>
              <a:t>proprietati</a:t>
            </a:r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 antioxidante si </a:t>
            </a:r>
            <a:r>
              <a:rPr lang="ro-RO" sz="2800" b="1" dirty="0" err="1">
                <a:latin typeface="Times New Roman" pitchFamily="18" charset="0"/>
                <a:cs typeface="Times New Roman" pitchFamily="18" charset="0"/>
              </a:rPr>
              <a:t>antitumorale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714356"/>
            <a:ext cx="5889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ECHIPA DE IMPLEMENTARE A PROIECTULUI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743200"/>
            <a:ext cx="5791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Simona</a:t>
            </a:r>
            <a:r>
              <a:rPr lang="en-GB" b="1" dirty="0" smtClean="0"/>
              <a:t> </a:t>
            </a:r>
            <a:r>
              <a:rPr lang="en-GB" b="1" dirty="0" err="1" smtClean="0"/>
              <a:t>Ioana</a:t>
            </a:r>
            <a:r>
              <a:rPr lang="en-GB" b="1" dirty="0" smtClean="0"/>
              <a:t> </a:t>
            </a:r>
            <a:r>
              <a:rPr lang="en-GB" b="1" dirty="0" err="1" smtClean="0"/>
              <a:t>Vicas</a:t>
            </a:r>
            <a:r>
              <a:rPr lang="en-GB" b="1" dirty="0" smtClean="0"/>
              <a:t>-director </a:t>
            </a:r>
            <a:r>
              <a:rPr lang="en-GB" b="1" dirty="0" err="1" smtClean="0"/>
              <a:t>proiect</a:t>
            </a:r>
            <a:endParaRPr lang="en-GB" b="1" dirty="0" smtClean="0"/>
          </a:p>
          <a:p>
            <a:endParaRPr lang="en-GB" b="1" dirty="0" smtClean="0"/>
          </a:p>
          <a:p>
            <a:r>
              <a:rPr lang="en-GB" b="1" dirty="0" err="1" smtClean="0"/>
              <a:t>Membrii</a:t>
            </a:r>
            <a:r>
              <a:rPr lang="en-GB" b="1" dirty="0" smtClean="0"/>
              <a:t>:</a:t>
            </a:r>
            <a:endParaRPr lang="en-GB" b="1" dirty="0" smtClean="0"/>
          </a:p>
          <a:p>
            <a:endParaRPr lang="en-GB" dirty="0"/>
          </a:p>
          <a:p>
            <a:r>
              <a:rPr lang="en-GB" dirty="0" smtClean="0"/>
              <a:t>Adrian </a:t>
            </a:r>
            <a:r>
              <a:rPr lang="en-GB" dirty="0" err="1" smtClean="0"/>
              <a:t>Timar</a:t>
            </a:r>
            <a:endParaRPr lang="en-GB" dirty="0" smtClean="0"/>
          </a:p>
          <a:p>
            <a:endParaRPr lang="en-GB" dirty="0"/>
          </a:p>
          <a:p>
            <a:r>
              <a:rPr lang="es-ES" dirty="0" err="1"/>
              <a:t>Czirjak</a:t>
            </a:r>
            <a:r>
              <a:rPr lang="es-ES" dirty="0"/>
              <a:t> Tibor </a:t>
            </a:r>
            <a:r>
              <a:rPr lang="es-ES" dirty="0" err="1"/>
              <a:t>Zsolt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1295400"/>
            <a:ext cx="589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 smtClean="0"/>
              <a:t>Simona</a:t>
            </a:r>
            <a:r>
              <a:rPr lang="en-GB" b="1" dirty="0" smtClean="0"/>
              <a:t> </a:t>
            </a:r>
            <a:r>
              <a:rPr lang="en-GB" b="1" dirty="0" err="1" smtClean="0"/>
              <a:t>Timar</a:t>
            </a:r>
            <a:r>
              <a:rPr lang="en-GB" b="1" dirty="0" smtClean="0"/>
              <a:t> – director </a:t>
            </a:r>
            <a:r>
              <a:rPr lang="en-GB" b="1" dirty="0" err="1" smtClean="0"/>
              <a:t>proiect</a:t>
            </a:r>
            <a:r>
              <a:rPr lang="en-GB" b="1" dirty="0" smtClean="0"/>
              <a:t>  din </a:t>
            </a:r>
            <a:r>
              <a:rPr lang="en-GB" b="1" dirty="0" err="1" smtClean="0"/>
              <a:t>partea</a:t>
            </a:r>
            <a:r>
              <a:rPr lang="en-GB" b="1" dirty="0" smtClean="0"/>
              <a:t> SC </a:t>
            </a:r>
            <a:r>
              <a:rPr lang="en-GB" b="1" dirty="0" err="1" smtClean="0"/>
              <a:t>Phenalex</a:t>
            </a:r>
            <a:r>
              <a:rPr lang="en-GB" b="1" dirty="0" smtClean="0"/>
              <a:t> SRL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514600" y="2057400"/>
            <a:ext cx="3421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 smtClean="0"/>
              <a:t>Universitatea</a:t>
            </a:r>
            <a:r>
              <a:rPr lang="en-GB" b="1" dirty="0" smtClean="0"/>
              <a:t> din Oradea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62200" y="304800"/>
            <a:ext cx="4668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Produse</a:t>
            </a:r>
            <a:r>
              <a:rPr lang="en-US" b="1" dirty="0" smtClean="0"/>
              <a:t> </a:t>
            </a:r>
            <a:r>
              <a:rPr lang="en-US" b="1" dirty="0" err="1" smtClean="0"/>
              <a:t>inovatoare</a:t>
            </a:r>
            <a:r>
              <a:rPr lang="en-US" b="1" dirty="0" smtClean="0"/>
              <a:t> </a:t>
            </a:r>
            <a:r>
              <a:rPr lang="en-US" b="1" dirty="0" err="1" smtClean="0"/>
              <a:t>luate</a:t>
            </a:r>
            <a:r>
              <a:rPr lang="en-US" b="1" dirty="0" smtClean="0"/>
              <a:t> in </a:t>
            </a:r>
            <a:r>
              <a:rPr lang="en-US" b="1" dirty="0" err="1" smtClean="0"/>
              <a:t>studiu</a:t>
            </a:r>
            <a:endParaRPr lang="en-US" b="1" dirty="0"/>
          </a:p>
        </p:txBody>
      </p:sp>
      <p:pic>
        <p:nvPicPr>
          <p:cNvPr id="4" name="Picture 3" descr="IMG_803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90600"/>
            <a:ext cx="2133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IMG_07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990600"/>
            <a:ext cx="152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IMG_050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9144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IMG_071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1066800"/>
            <a:ext cx="137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IMG_0713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14400" y="4472940"/>
            <a:ext cx="1466850" cy="124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IMG_0714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7800" y="4343400"/>
            <a:ext cx="1600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4495800" y="5943600"/>
            <a:ext cx="4225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smtClean="0"/>
              <a:t>Mix extracte VIPROVI inovativ</a:t>
            </a:r>
            <a:r>
              <a:rPr lang="it-IT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38200" y="5791200"/>
            <a:ext cx="2666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Extract din vasc</a:t>
            </a:r>
          </a:p>
          <a:p>
            <a:r>
              <a:rPr lang="it-IT" b="1" dirty="0" smtClean="0"/>
              <a:t> </a:t>
            </a:r>
            <a:r>
              <a:rPr lang="it-IT" dirty="0" smtClean="0"/>
              <a:t>(</a:t>
            </a:r>
            <a:r>
              <a:rPr lang="it-IT" i="1" dirty="0" smtClean="0"/>
              <a:t>Viscum album</a:t>
            </a:r>
            <a:r>
              <a:rPr lang="it-IT" dirty="0" smtClean="0"/>
              <a:t>)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7200" y="2438400"/>
            <a:ext cx="4114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Antioxivita - medalia de Aur </a:t>
            </a:r>
            <a:r>
              <a:rPr lang="it-IT" dirty="0" smtClean="0"/>
              <a:t>la Salonul International de Inventica de la Varsovia IWIS 2011 si </a:t>
            </a:r>
            <a:r>
              <a:rPr lang="it-IT" b="1" dirty="0" smtClean="0"/>
              <a:t>Premiul Special din partea Korea </a:t>
            </a:r>
            <a:r>
              <a:rPr lang="it-IT" dirty="0" smtClean="0"/>
              <a:t>Invention News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72000" y="2438400"/>
            <a:ext cx="419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Propolis </a:t>
            </a:r>
            <a:r>
              <a:rPr lang="fr-FR" b="1" dirty="0" err="1" smtClean="0"/>
              <a:t>esenta</a:t>
            </a:r>
            <a:r>
              <a:rPr lang="fr-FR" b="1" dirty="0" smtClean="0"/>
              <a:t> </a:t>
            </a:r>
            <a:r>
              <a:rPr lang="fr-FR" b="1" dirty="0" err="1" smtClean="0"/>
              <a:t>medalia</a:t>
            </a:r>
            <a:r>
              <a:rPr lang="fr-FR" b="1" dirty="0" smtClean="0"/>
              <a:t> de </a:t>
            </a:r>
            <a:r>
              <a:rPr lang="fr-FR" b="1" dirty="0" err="1" smtClean="0"/>
              <a:t>Argint</a:t>
            </a:r>
            <a:r>
              <a:rPr lang="fr-FR" dirty="0" smtClean="0"/>
              <a:t> la </a:t>
            </a:r>
            <a:r>
              <a:rPr lang="fr-FR" dirty="0" err="1" smtClean="0"/>
              <a:t>Salonul</a:t>
            </a:r>
            <a:r>
              <a:rPr lang="fr-FR" dirty="0" smtClean="0"/>
              <a:t> International de </a:t>
            </a:r>
            <a:r>
              <a:rPr lang="fr-FR" dirty="0" err="1" smtClean="0"/>
              <a:t>Inventica</a:t>
            </a:r>
            <a:r>
              <a:rPr lang="fr-FR" dirty="0" smtClean="0"/>
              <a:t> de la </a:t>
            </a:r>
            <a:r>
              <a:rPr lang="fr-FR" dirty="0" err="1" smtClean="0"/>
              <a:t>Varsovia</a:t>
            </a:r>
            <a:r>
              <a:rPr lang="fr-FR" dirty="0" smtClean="0"/>
              <a:t> IWIS 2011 si </a:t>
            </a:r>
            <a:r>
              <a:rPr lang="fr-FR" b="1" dirty="0" err="1" smtClean="0"/>
              <a:t>Premiul</a:t>
            </a:r>
            <a:r>
              <a:rPr lang="fr-FR" b="1" dirty="0" smtClean="0"/>
              <a:t> </a:t>
            </a:r>
            <a:r>
              <a:rPr lang="fr-FR" b="1" dirty="0" err="1" smtClean="0"/>
              <a:t>Special</a:t>
            </a:r>
            <a:r>
              <a:rPr lang="fr-FR" b="1" dirty="0" smtClean="0"/>
              <a:t> </a:t>
            </a:r>
            <a:r>
              <a:rPr lang="fr-FR" b="1" dirty="0" err="1" smtClean="0"/>
              <a:t>din</a:t>
            </a:r>
            <a:r>
              <a:rPr lang="fr-FR" b="1" dirty="0" smtClean="0"/>
              <a:t> </a:t>
            </a:r>
            <a:r>
              <a:rPr lang="fr-FR" b="1" dirty="0" err="1" smtClean="0"/>
              <a:t>partea</a:t>
            </a:r>
            <a:r>
              <a:rPr lang="fr-FR" b="1" dirty="0" smtClean="0"/>
              <a:t> </a:t>
            </a:r>
            <a:r>
              <a:rPr lang="fr-FR" b="1" dirty="0" err="1" smtClean="0"/>
              <a:t>Asia</a:t>
            </a:r>
            <a:r>
              <a:rPr lang="fr-FR" b="1" dirty="0" smtClean="0"/>
              <a:t> </a:t>
            </a:r>
            <a:r>
              <a:rPr lang="fr-FR" dirty="0" smtClean="0"/>
              <a:t>Invention </a:t>
            </a:r>
            <a:r>
              <a:rPr lang="fr-FR" dirty="0" err="1" smtClean="0"/>
              <a:t>Creativity</a:t>
            </a:r>
            <a:r>
              <a:rPr lang="fr-FR" dirty="0" smtClean="0"/>
              <a:t> Association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1371600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Caracterizarea extractelor luate in studiu din punct de vedere al compozitiei in compusi bioactivi (polifenoli si flavonoide)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609600"/>
            <a:ext cx="55626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OBIECTIV + REZULTATE PARTIALE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667000"/>
            <a:ext cx="6172200" cy="284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85800" y="563880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dirty="0" smtClean="0"/>
              <a:t>Rapoartele dintre cantitatea de </a:t>
            </a:r>
            <a:r>
              <a:rPr lang="ro-RO" dirty="0" err="1" smtClean="0"/>
              <a:t>compusi</a:t>
            </a:r>
            <a:r>
              <a:rPr lang="ro-RO" dirty="0" smtClean="0"/>
              <a:t> </a:t>
            </a:r>
            <a:r>
              <a:rPr lang="ro-RO" dirty="0" err="1" smtClean="0"/>
              <a:t>polifenolici</a:t>
            </a:r>
            <a:r>
              <a:rPr lang="ro-RO" dirty="0" smtClean="0"/>
              <a:t> totali din produsul </a:t>
            </a:r>
            <a:r>
              <a:rPr lang="ro-RO" dirty="0" err="1" smtClean="0"/>
              <a:t>innovator</a:t>
            </a:r>
            <a:r>
              <a:rPr lang="ro-RO" dirty="0" smtClean="0"/>
              <a:t> si extractele de </a:t>
            </a:r>
            <a:r>
              <a:rPr lang="ro-RO" dirty="0" err="1" smtClean="0"/>
              <a:t>vasc</a:t>
            </a:r>
            <a:r>
              <a:rPr lang="ro-RO" dirty="0" smtClean="0"/>
              <a:t>, propolis si struguri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33400" y="1219200"/>
            <a:ext cx="8153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Caracterizarea extractelor din punct de vedere al activitatii antioxidante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609600"/>
            <a:ext cx="55626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OBIECTIV + REZULTATE PARTIALE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743200"/>
            <a:ext cx="52578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55626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OBIECTIV + REZULTATE PARTIALE</a:t>
            </a:r>
            <a:endParaRPr lang="en-US" b="1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973388" y="2595563"/>
            <a:ext cx="5038725" cy="3603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b="0">
              <a:ea typeface="MS PGothic" pitchFamily="34" charset="-128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973388" y="3211513"/>
            <a:ext cx="5038725" cy="3603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819400" y="4267200"/>
            <a:ext cx="5038725" cy="3603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462463" y="2590800"/>
            <a:ext cx="6238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Apa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4419600" y="4267200"/>
            <a:ext cx="6238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Apa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4465638" y="3206750"/>
            <a:ext cx="6238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Apa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6210300" y="3211513"/>
            <a:ext cx="1800225" cy="360362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6324600" y="3200400"/>
            <a:ext cx="10935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Propolis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1066800" y="2667000"/>
            <a:ext cx="1622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Grup</a:t>
            </a:r>
            <a:r>
              <a:rPr lang="en-US" altLang="ja-JP" dirty="0" smtClean="0">
                <a:ea typeface="MS PGothic" pitchFamily="34" charset="-128"/>
              </a:rPr>
              <a:t> </a:t>
            </a:r>
            <a:r>
              <a:rPr lang="en-US" altLang="ja-JP" dirty="0" err="1" smtClean="0">
                <a:ea typeface="MS PGothic" pitchFamily="34" charset="-128"/>
              </a:rPr>
              <a:t>martor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206375" y="1876425"/>
            <a:ext cx="21435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Sobolani</a:t>
            </a:r>
            <a:r>
              <a:rPr lang="en-US" altLang="ja-JP" dirty="0" smtClean="0">
                <a:ea typeface="MS PGothic" pitchFamily="34" charset="-128"/>
              </a:rPr>
              <a:t> </a:t>
            </a:r>
            <a:r>
              <a:rPr lang="en-US" altLang="ja-JP" dirty="0" err="1" smtClean="0">
                <a:ea typeface="MS PGothic" pitchFamily="34" charset="-128"/>
              </a:rPr>
              <a:t>Winstar</a:t>
            </a:r>
            <a:endParaRPr lang="en-US" altLang="ja-JP" dirty="0">
              <a:ea typeface="MS PGothic" pitchFamily="34" charset="-128"/>
            </a:endParaRPr>
          </a:p>
          <a:p>
            <a:r>
              <a:rPr lang="en-US" altLang="ja-JP" dirty="0">
                <a:ea typeface="MS PGothic" pitchFamily="34" charset="-128"/>
              </a:rPr>
              <a:t>(6 </a:t>
            </a:r>
            <a:r>
              <a:rPr lang="en-US" altLang="ja-JP" dirty="0" err="1" smtClean="0">
                <a:ea typeface="MS PGothic" pitchFamily="34" charset="-128"/>
              </a:rPr>
              <a:t>saptamani</a:t>
            </a:r>
            <a:r>
              <a:rPr lang="en-US" altLang="ja-JP" dirty="0" smtClean="0">
                <a:ea typeface="MS PGothic" pitchFamily="34" charset="-128"/>
              </a:rPr>
              <a:t>)</a:t>
            </a:r>
            <a:endParaRPr lang="en-US" altLang="ja-JP" dirty="0">
              <a:ea typeface="MS PGothic" pitchFamily="34" charset="-128"/>
            </a:endParaRPr>
          </a:p>
        </p:txBody>
      </p:sp>
      <p:grpSp>
        <p:nvGrpSpPr>
          <p:cNvPr id="21" name="Group 24"/>
          <p:cNvGrpSpPr>
            <a:grpSpLocks/>
          </p:cNvGrpSpPr>
          <p:nvPr/>
        </p:nvGrpSpPr>
        <p:grpSpPr bwMode="auto">
          <a:xfrm>
            <a:off x="2743200" y="1600200"/>
            <a:ext cx="5526088" cy="787400"/>
            <a:chOff x="1924" y="1162"/>
            <a:chExt cx="3481" cy="496"/>
          </a:xfrm>
        </p:grpSpPr>
        <p:sp>
          <p:nvSpPr>
            <p:cNvPr id="22" name="Line 25"/>
            <p:cNvSpPr>
              <a:spLocks noChangeShapeType="1"/>
            </p:cNvSpPr>
            <p:nvPr/>
          </p:nvSpPr>
          <p:spPr bwMode="auto">
            <a:xfrm>
              <a:off x="2066" y="1656"/>
              <a:ext cx="31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6"/>
            <p:cNvSpPr>
              <a:spLocks noChangeShapeType="1"/>
            </p:cNvSpPr>
            <p:nvPr/>
          </p:nvSpPr>
          <p:spPr bwMode="auto">
            <a:xfrm flipV="1">
              <a:off x="2070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7"/>
            <p:cNvSpPr>
              <a:spLocks noChangeShapeType="1"/>
            </p:cNvSpPr>
            <p:nvPr/>
          </p:nvSpPr>
          <p:spPr bwMode="auto">
            <a:xfrm flipV="1">
              <a:off x="2299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8"/>
            <p:cNvSpPr>
              <a:spLocks noChangeShapeType="1"/>
            </p:cNvSpPr>
            <p:nvPr/>
          </p:nvSpPr>
          <p:spPr bwMode="auto">
            <a:xfrm flipV="1">
              <a:off x="2520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9"/>
            <p:cNvSpPr>
              <a:spLocks noChangeShapeType="1"/>
            </p:cNvSpPr>
            <p:nvPr/>
          </p:nvSpPr>
          <p:spPr bwMode="auto">
            <a:xfrm flipV="1">
              <a:off x="2747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0"/>
            <p:cNvSpPr>
              <a:spLocks noChangeShapeType="1"/>
            </p:cNvSpPr>
            <p:nvPr/>
          </p:nvSpPr>
          <p:spPr bwMode="auto">
            <a:xfrm flipV="1">
              <a:off x="2978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1"/>
            <p:cNvSpPr>
              <a:spLocks noChangeShapeType="1"/>
            </p:cNvSpPr>
            <p:nvPr/>
          </p:nvSpPr>
          <p:spPr bwMode="auto">
            <a:xfrm flipV="1">
              <a:off x="3201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2"/>
            <p:cNvSpPr>
              <a:spLocks noChangeShapeType="1"/>
            </p:cNvSpPr>
            <p:nvPr/>
          </p:nvSpPr>
          <p:spPr bwMode="auto">
            <a:xfrm flipV="1">
              <a:off x="3429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3"/>
            <p:cNvSpPr>
              <a:spLocks noChangeShapeType="1"/>
            </p:cNvSpPr>
            <p:nvPr/>
          </p:nvSpPr>
          <p:spPr bwMode="auto">
            <a:xfrm flipV="1">
              <a:off x="3660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4"/>
            <p:cNvSpPr>
              <a:spLocks noChangeShapeType="1"/>
            </p:cNvSpPr>
            <p:nvPr/>
          </p:nvSpPr>
          <p:spPr bwMode="auto">
            <a:xfrm flipV="1">
              <a:off x="3881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5"/>
            <p:cNvSpPr>
              <a:spLocks noChangeShapeType="1"/>
            </p:cNvSpPr>
            <p:nvPr/>
          </p:nvSpPr>
          <p:spPr bwMode="auto">
            <a:xfrm flipV="1">
              <a:off x="4108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6"/>
            <p:cNvSpPr>
              <a:spLocks noChangeShapeType="1"/>
            </p:cNvSpPr>
            <p:nvPr/>
          </p:nvSpPr>
          <p:spPr bwMode="auto">
            <a:xfrm flipV="1">
              <a:off x="4339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7"/>
            <p:cNvSpPr>
              <a:spLocks noChangeShapeType="1"/>
            </p:cNvSpPr>
            <p:nvPr/>
          </p:nvSpPr>
          <p:spPr bwMode="auto">
            <a:xfrm flipV="1">
              <a:off x="4560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8"/>
            <p:cNvSpPr>
              <a:spLocks noChangeShapeType="1"/>
            </p:cNvSpPr>
            <p:nvPr/>
          </p:nvSpPr>
          <p:spPr bwMode="auto">
            <a:xfrm flipV="1">
              <a:off x="4790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9"/>
            <p:cNvSpPr>
              <a:spLocks noChangeShapeType="1"/>
            </p:cNvSpPr>
            <p:nvPr/>
          </p:nvSpPr>
          <p:spPr bwMode="auto">
            <a:xfrm flipV="1">
              <a:off x="5011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40"/>
            <p:cNvSpPr>
              <a:spLocks noChangeShapeType="1"/>
            </p:cNvSpPr>
            <p:nvPr/>
          </p:nvSpPr>
          <p:spPr bwMode="auto">
            <a:xfrm flipV="1">
              <a:off x="5238" y="1590"/>
              <a:ext cx="0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41"/>
            <p:cNvSpPr txBox="1">
              <a:spLocks noChangeArrowheads="1"/>
            </p:cNvSpPr>
            <p:nvPr/>
          </p:nvSpPr>
          <p:spPr bwMode="auto">
            <a:xfrm>
              <a:off x="4201" y="1394"/>
              <a:ext cx="3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>
                  <a:ea typeface="MS PGothic" pitchFamily="34" charset="-128"/>
                </a:rPr>
                <a:t>10</a:t>
              </a:r>
            </a:p>
          </p:txBody>
        </p:sp>
        <p:sp>
          <p:nvSpPr>
            <p:cNvPr id="39" name="Text Box 42"/>
            <p:cNvSpPr txBox="1">
              <a:spLocks noChangeArrowheads="1"/>
            </p:cNvSpPr>
            <p:nvPr/>
          </p:nvSpPr>
          <p:spPr bwMode="auto">
            <a:xfrm>
              <a:off x="4426" y="1396"/>
              <a:ext cx="3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>
                  <a:ea typeface="MS PGothic" pitchFamily="34" charset="-128"/>
                </a:rPr>
                <a:t>11</a:t>
              </a:r>
            </a:p>
          </p:txBody>
        </p:sp>
        <p:sp>
          <p:nvSpPr>
            <p:cNvPr id="40" name="Text Box 43"/>
            <p:cNvSpPr txBox="1">
              <a:spLocks noChangeArrowheads="1"/>
            </p:cNvSpPr>
            <p:nvPr/>
          </p:nvSpPr>
          <p:spPr bwMode="auto">
            <a:xfrm>
              <a:off x="4877" y="1396"/>
              <a:ext cx="3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>
                  <a:ea typeface="MS PGothic" pitchFamily="34" charset="-128"/>
                </a:rPr>
                <a:t>13</a:t>
              </a:r>
            </a:p>
          </p:txBody>
        </p:sp>
        <p:sp>
          <p:nvSpPr>
            <p:cNvPr id="41" name="Text Box 44"/>
            <p:cNvSpPr txBox="1">
              <a:spLocks noChangeArrowheads="1"/>
            </p:cNvSpPr>
            <p:nvPr/>
          </p:nvSpPr>
          <p:spPr bwMode="auto">
            <a:xfrm>
              <a:off x="4652" y="1396"/>
              <a:ext cx="3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>
                  <a:ea typeface="MS PGothic" pitchFamily="34" charset="-128"/>
                </a:rPr>
                <a:t>12</a:t>
              </a:r>
            </a:p>
          </p:txBody>
        </p:sp>
        <p:sp>
          <p:nvSpPr>
            <p:cNvPr id="42" name="Text Box 45"/>
            <p:cNvSpPr txBox="1">
              <a:spLocks noChangeArrowheads="1"/>
            </p:cNvSpPr>
            <p:nvPr/>
          </p:nvSpPr>
          <p:spPr bwMode="auto">
            <a:xfrm>
              <a:off x="5103" y="1396"/>
              <a:ext cx="30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dirty="0" smtClean="0">
                  <a:ea typeface="MS PGothic" pitchFamily="34" charset="-128"/>
                </a:rPr>
                <a:t>24</a:t>
              </a:r>
              <a:endParaRPr lang="en-US" altLang="ja-JP" dirty="0">
                <a:ea typeface="MS PGothic" pitchFamily="34" charset="-128"/>
              </a:endParaRPr>
            </a:p>
          </p:txBody>
        </p:sp>
        <p:sp>
          <p:nvSpPr>
            <p:cNvPr id="43" name="Text Box 46"/>
            <p:cNvSpPr txBox="1">
              <a:spLocks noChangeArrowheads="1"/>
            </p:cNvSpPr>
            <p:nvPr/>
          </p:nvSpPr>
          <p:spPr bwMode="auto">
            <a:xfrm>
              <a:off x="1968" y="1396"/>
              <a:ext cx="2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>
                  <a:ea typeface="MS PGothic" pitchFamily="34" charset="-128"/>
                </a:rPr>
                <a:t>0</a:t>
              </a:r>
            </a:p>
          </p:txBody>
        </p:sp>
        <p:sp>
          <p:nvSpPr>
            <p:cNvPr id="44" name="Text Box 47"/>
            <p:cNvSpPr txBox="1">
              <a:spLocks noChangeArrowheads="1"/>
            </p:cNvSpPr>
            <p:nvPr/>
          </p:nvSpPr>
          <p:spPr bwMode="auto">
            <a:xfrm>
              <a:off x="1924" y="1162"/>
              <a:ext cx="25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dirty="0" err="1" smtClean="0">
                  <a:ea typeface="MS PGothic" pitchFamily="34" charset="-128"/>
                </a:rPr>
                <a:t>Zi</a:t>
              </a:r>
              <a:endParaRPr lang="en-US" altLang="ja-JP" dirty="0">
                <a:ea typeface="MS PGothic" pitchFamily="34" charset="-128"/>
              </a:endParaRPr>
            </a:p>
          </p:txBody>
        </p:sp>
        <p:sp>
          <p:nvSpPr>
            <p:cNvPr id="45" name="Text Box 48"/>
            <p:cNvSpPr txBox="1">
              <a:spLocks noChangeArrowheads="1"/>
            </p:cNvSpPr>
            <p:nvPr/>
          </p:nvSpPr>
          <p:spPr bwMode="auto">
            <a:xfrm>
              <a:off x="4009" y="1396"/>
              <a:ext cx="2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>
                  <a:ea typeface="MS PGothic" pitchFamily="34" charset="-128"/>
                </a:rPr>
                <a:t>9</a:t>
              </a:r>
            </a:p>
          </p:txBody>
        </p:sp>
      </p:grpSp>
      <p:sp>
        <p:nvSpPr>
          <p:cNvPr id="46" name="Line 49"/>
          <p:cNvSpPr>
            <a:spLocks noChangeShapeType="1"/>
          </p:cNvSpPr>
          <p:nvPr/>
        </p:nvSpPr>
        <p:spPr bwMode="auto">
          <a:xfrm>
            <a:off x="8005763" y="2382838"/>
            <a:ext cx="0" cy="21590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50"/>
          <p:cNvSpPr>
            <a:spLocks noChangeShapeType="1"/>
          </p:cNvSpPr>
          <p:nvPr/>
        </p:nvSpPr>
        <p:spPr bwMode="auto">
          <a:xfrm flipH="1">
            <a:off x="6167756" y="2381250"/>
            <a:ext cx="45719" cy="310515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Rectangle 53"/>
          <p:cNvSpPr>
            <a:spLocks noChangeArrowheads="1"/>
          </p:cNvSpPr>
          <p:nvPr/>
        </p:nvSpPr>
        <p:spPr bwMode="auto">
          <a:xfrm>
            <a:off x="146050" y="1887538"/>
            <a:ext cx="2106613" cy="665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" name="Group 58"/>
          <p:cNvGrpSpPr>
            <a:grpSpLocks/>
          </p:cNvGrpSpPr>
          <p:nvPr/>
        </p:nvGrpSpPr>
        <p:grpSpPr bwMode="auto">
          <a:xfrm>
            <a:off x="5715000" y="1066800"/>
            <a:ext cx="2959100" cy="647700"/>
            <a:chOff x="2588" y="602"/>
            <a:chExt cx="1864" cy="408"/>
          </a:xfrm>
        </p:grpSpPr>
        <p:sp>
          <p:nvSpPr>
            <p:cNvPr id="52" name="AutoShape 56"/>
            <p:cNvSpPr>
              <a:spLocks noChangeArrowheads="1"/>
            </p:cNvSpPr>
            <p:nvPr/>
          </p:nvSpPr>
          <p:spPr bwMode="auto">
            <a:xfrm>
              <a:off x="2588" y="602"/>
              <a:ext cx="1864" cy="408"/>
            </a:xfrm>
            <a:prstGeom prst="bevel">
              <a:avLst>
                <a:gd name="adj" fmla="val 125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6"/>
            <p:cNvSpPr txBox="1">
              <a:spLocks noChangeArrowheads="1"/>
            </p:cNvSpPr>
            <p:nvPr/>
          </p:nvSpPr>
          <p:spPr bwMode="auto">
            <a:xfrm>
              <a:off x="2645" y="683"/>
              <a:ext cx="156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dirty="0" err="1" smtClean="0">
                  <a:solidFill>
                    <a:schemeClr val="bg1"/>
                  </a:solidFill>
                  <a:ea typeface="MS PGothic" pitchFamily="34" charset="-128"/>
                </a:rPr>
                <a:t>Planul</a:t>
              </a:r>
              <a:r>
                <a:rPr lang="en-US" altLang="ja-JP" dirty="0" smtClean="0">
                  <a:solidFill>
                    <a:schemeClr val="bg1"/>
                  </a:solidFill>
                  <a:ea typeface="MS PGothic" pitchFamily="34" charset="-128"/>
                </a:rPr>
                <a:t> experimental</a:t>
              </a:r>
              <a:endParaRPr lang="en-US" altLang="ja-JP" dirty="0">
                <a:solidFill>
                  <a:schemeClr val="bg1"/>
                </a:solidFill>
                <a:ea typeface="MS PGothic" pitchFamily="34" charset="-128"/>
              </a:endParaRPr>
            </a:p>
          </p:txBody>
        </p:sp>
      </p:grpSp>
      <p:sp>
        <p:nvSpPr>
          <p:cNvPr id="54" name="Text Box 60"/>
          <p:cNvSpPr txBox="1">
            <a:spLocks noChangeArrowheads="1"/>
          </p:cNvSpPr>
          <p:nvPr/>
        </p:nvSpPr>
        <p:spPr bwMode="auto">
          <a:xfrm rot="16200000">
            <a:off x="7637393" y="3487807"/>
            <a:ext cx="14013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Sacrificare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60" name="Arc 69"/>
          <p:cNvSpPr>
            <a:spLocks/>
          </p:cNvSpPr>
          <p:nvPr/>
        </p:nvSpPr>
        <p:spPr bwMode="auto">
          <a:xfrm>
            <a:off x="8383588" y="3449638"/>
            <a:ext cx="484187" cy="2646362"/>
          </a:xfrm>
          <a:custGeom>
            <a:avLst/>
            <a:gdLst>
              <a:gd name="G0" fmla="+- 0 0 0"/>
              <a:gd name="G1" fmla="+- 16417 0 0"/>
              <a:gd name="G2" fmla="+- 21600 0 0"/>
              <a:gd name="T0" fmla="*/ 14037 w 21600"/>
              <a:gd name="T1" fmla="*/ 0 h 36491"/>
              <a:gd name="T2" fmla="*/ 7975 w 21600"/>
              <a:gd name="T3" fmla="*/ 36491 h 36491"/>
              <a:gd name="T4" fmla="*/ 0 w 21600"/>
              <a:gd name="T5" fmla="*/ 16417 h 36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6491" fill="none" extrusionOk="0">
                <a:moveTo>
                  <a:pt x="14037" y="-1"/>
                </a:moveTo>
                <a:cubicBezTo>
                  <a:pt x="18836" y="4103"/>
                  <a:pt x="21600" y="10102"/>
                  <a:pt x="21600" y="16417"/>
                </a:cubicBezTo>
                <a:cubicBezTo>
                  <a:pt x="21600" y="25267"/>
                  <a:pt x="16200" y="33223"/>
                  <a:pt x="7974" y="36490"/>
                </a:cubicBezTo>
              </a:path>
              <a:path w="21600" h="36491" stroke="0" extrusionOk="0">
                <a:moveTo>
                  <a:pt x="14037" y="-1"/>
                </a:moveTo>
                <a:cubicBezTo>
                  <a:pt x="18836" y="4103"/>
                  <a:pt x="21600" y="10102"/>
                  <a:pt x="21600" y="16417"/>
                </a:cubicBezTo>
                <a:cubicBezTo>
                  <a:pt x="21600" y="25267"/>
                  <a:pt x="16200" y="33223"/>
                  <a:pt x="7974" y="36490"/>
                </a:cubicBezTo>
                <a:lnTo>
                  <a:pt x="0" y="16417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2971800" y="3733800"/>
            <a:ext cx="5038725" cy="3603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990053" y="3200400"/>
            <a:ext cx="1829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</a:t>
            </a:r>
            <a:r>
              <a:rPr lang="ro-RO" dirty="0" smtClean="0"/>
              <a:t>rup propolis 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914400" y="3733800"/>
            <a:ext cx="1822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</a:t>
            </a:r>
            <a:r>
              <a:rPr lang="ro-RO" dirty="0" smtClean="0"/>
              <a:t>rup struguri </a:t>
            </a:r>
            <a:endParaRPr lang="en-US" dirty="0"/>
          </a:p>
        </p:txBody>
      </p:sp>
      <p:sp>
        <p:nvSpPr>
          <p:cNvPr id="64" name="Text Box 16"/>
          <p:cNvSpPr txBox="1">
            <a:spLocks noChangeArrowheads="1"/>
          </p:cNvSpPr>
          <p:nvPr/>
        </p:nvSpPr>
        <p:spPr bwMode="auto">
          <a:xfrm>
            <a:off x="6248400" y="3733800"/>
            <a:ext cx="1752600" cy="381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Struguri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317489" y="4267200"/>
            <a:ext cx="1425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</a:t>
            </a:r>
            <a:r>
              <a:rPr lang="ro-RO" dirty="0" smtClean="0"/>
              <a:t>rup </a:t>
            </a:r>
            <a:r>
              <a:rPr lang="ro-RO" dirty="0" err="1" smtClean="0"/>
              <a:t>vasc</a:t>
            </a:r>
            <a:r>
              <a:rPr lang="ro-RO" dirty="0" smtClean="0"/>
              <a:t> </a:t>
            </a:r>
            <a:endParaRPr lang="en-US" dirty="0"/>
          </a:p>
        </p:txBody>
      </p:sp>
      <p:sp>
        <p:nvSpPr>
          <p:cNvPr id="66" name="Text Box 16"/>
          <p:cNvSpPr txBox="1">
            <a:spLocks noChangeArrowheads="1"/>
          </p:cNvSpPr>
          <p:nvPr/>
        </p:nvSpPr>
        <p:spPr bwMode="auto">
          <a:xfrm>
            <a:off x="6324600" y="4267200"/>
            <a:ext cx="1676400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Vasc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67" name="Rectangle 9"/>
          <p:cNvSpPr>
            <a:spLocks noChangeArrowheads="1"/>
          </p:cNvSpPr>
          <p:nvPr/>
        </p:nvSpPr>
        <p:spPr bwMode="auto">
          <a:xfrm>
            <a:off x="2971800" y="4876800"/>
            <a:ext cx="5038725" cy="3603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Text Box 13"/>
          <p:cNvSpPr txBox="1">
            <a:spLocks noChangeArrowheads="1"/>
          </p:cNvSpPr>
          <p:nvPr/>
        </p:nvSpPr>
        <p:spPr bwMode="auto">
          <a:xfrm>
            <a:off x="4419600" y="3733800"/>
            <a:ext cx="6238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Apa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69" name="Text Box 13"/>
          <p:cNvSpPr txBox="1">
            <a:spLocks noChangeArrowheads="1"/>
          </p:cNvSpPr>
          <p:nvPr/>
        </p:nvSpPr>
        <p:spPr bwMode="auto">
          <a:xfrm>
            <a:off x="4419600" y="4876800"/>
            <a:ext cx="6238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Apa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70" name="Text Box 13"/>
          <p:cNvSpPr txBox="1">
            <a:spLocks noChangeArrowheads="1"/>
          </p:cNvSpPr>
          <p:nvPr/>
        </p:nvSpPr>
        <p:spPr bwMode="auto">
          <a:xfrm>
            <a:off x="6248400" y="2590800"/>
            <a:ext cx="1752600" cy="381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dirty="0" err="1" smtClean="0">
                <a:ea typeface="MS PGothic" pitchFamily="34" charset="-128"/>
              </a:rPr>
              <a:t>Apa</a:t>
            </a:r>
            <a:endParaRPr lang="en-US" altLang="ja-JP" dirty="0"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371600" y="4876800"/>
            <a:ext cx="1340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</a:t>
            </a:r>
            <a:r>
              <a:rPr lang="ro-RO" dirty="0" smtClean="0"/>
              <a:t>rup </a:t>
            </a:r>
            <a:r>
              <a:rPr lang="ro-RO" dirty="0" err="1" smtClean="0"/>
              <a:t>mix</a:t>
            </a:r>
            <a:r>
              <a:rPr lang="ro-RO" dirty="0" smtClean="0"/>
              <a:t> </a:t>
            </a:r>
            <a:endParaRPr lang="en-US" dirty="0"/>
          </a:p>
        </p:txBody>
      </p:sp>
      <p:sp>
        <p:nvSpPr>
          <p:cNvPr id="72" name="Text Box 16"/>
          <p:cNvSpPr txBox="1">
            <a:spLocks noChangeArrowheads="1"/>
          </p:cNvSpPr>
          <p:nvPr/>
        </p:nvSpPr>
        <p:spPr bwMode="auto">
          <a:xfrm>
            <a:off x="6477000" y="4876800"/>
            <a:ext cx="5790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smtClean="0">
                <a:ea typeface="MS PGothic" pitchFamily="34" charset="-128"/>
              </a:rPr>
              <a:t>Mix</a:t>
            </a:r>
            <a:endParaRPr lang="en-US" altLang="ja-JP" dirty="0">
              <a:ea typeface="MS PGothic" pitchFamily="34" charset="-128"/>
            </a:endParaRPr>
          </a:p>
        </p:txBody>
      </p:sp>
      <p:grpSp>
        <p:nvGrpSpPr>
          <p:cNvPr id="73" name="Group 68"/>
          <p:cNvGrpSpPr>
            <a:grpSpLocks/>
          </p:cNvGrpSpPr>
          <p:nvPr/>
        </p:nvGrpSpPr>
        <p:grpSpPr bwMode="auto">
          <a:xfrm>
            <a:off x="2766153" y="5029200"/>
            <a:ext cx="5165432" cy="1522644"/>
            <a:chOff x="2540" y="2859"/>
            <a:chExt cx="5906" cy="1327"/>
          </a:xfrm>
        </p:grpSpPr>
        <p:sp>
          <p:nvSpPr>
            <p:cNvPr id="74" name="AutoShape 61"/>
            <p:cNvSpPr>
              <a:spLocks noChangeArrowheads="1"/>
            </p:cNvSpPr>
            <p:nvPr/>
          </p:nvSpPr>
          <p:spPr bwMode="auto">
            <a:xfrm>
              <a:off x="3124" y="3191"/>
              <a:ext cx="5322" cy="995"/>
            </a:xfrm>
            <a:prstGeom prst="cloudCallout">
              <a:avLst>
                <a:gd name="adj1" fmla="val -2866"/>
                <a:gd name="adj2" fmla="val -87486"/>
              </a:avLst>
            </a:prstGeom>
            <a:solidFill>
              <a:srgbClr val="FF99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ja-JP" altLang="en-US">
                <a:ea typeface="MS PGothic" pitchFamily="34" charset="-128"/>
              </a:endParaRPr>
            </a:p>
          </p:txBody>
        </p:sp>
        <p:sp>
          <p:nvSpPr>
            <p:cNvPr id="76" name="Text Box 59"/>
            <p:cNvSpPr txBox="1">
              <a:spLocks noChangeArrowheads="1"/>
            </p:cNvSpPr>
            <p:nvPr/>
          </p:nvSpPr>
          <p:spPr bwMode="auto">
            <a:xfrm>
              <a:off x="3908" y="3390"/>
              <a:ext cx="4413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dirty="0" err="1" smtClean="0">
                  <a:ea typeface="MS PGothic" pitchFamily="34" charset="-128"/>
                </a:rPr>
                <a:t>Masurarea</a:t>
              </a:r>
              <a:r>
                <a:rPr lang="en-US" altLang="ja-JP" dirty="0" smtClean="0">
                  <a:ea typeface="MS PGothic" pitchFamily="34" charset="-128"/>
                </a:rPr>
                <a:t> </a:t>
              </a:r>
              <a:r>
                <a:rPr lang="en-US" altLang="ja-JP" dirty="0" err="1" smtClean="0">
                  <a:ea typeface="MS PGothic" pitchFamily="34" charset="-128"/>
                </a:rPr>
                <a:t>activitatii</a:t>
              </a:r>
              <a:r>
                <a:rPr lang="en-US" altLang="ja-JP" dirty="0" smtClean="0">
                  <a:ea typeface="MS PGothic" pitchFamily="34" charset="-128"/>
                </a:rPr>
                <a:t> </a:t>
              </a:r>
              <a:r>
                <a:rPr lang="en-US" altLang="ja-JP" dirty="0" err="1" smtClean="0">
                  <a:ea typeface="MS PGothic" pitchFamily="34" charset="-128"/>
                </a:rPr>
                <a:t>enzimatice</a:t>
              </a:r>
              <a:endParaRPr lang="en-US" altLang="ja-JP" dirty="0" smtClean="0">
                <a:ea typeface="MS PGothic" pitchFamily="34" charset="-128"/>
              </a:endParaRPr>
            </a:p>
            <a:p>
              <a:r>
                <a:rPr lang="en-US" altLang="ja-JP" dirty="0" smtClean="0">
                  <a:ea typeface="MS PGothic" pitchFamily="34" charset="-128"/>
                </a:rPr>
                <a:t> din </a:t>
              </a:r>
              <a:r>
                <a:rPr lang="en-US" altLang="ja-JP" dirty="0" err="1" smtClean="0">
                  <a:ea typeface="MS PGothic" pitchFamily="34" charset="-128"/>
                </a:rPr>
                <a:t>ficat</a:t>
              </a:r>
              <a:r>
                <a:rPr lang="en-US" altLang="ja-JP" dirty="0" smtClean="0">
                  <a:ea typeface="MS PGothic" pitchFamily="34" charset="-128"/>
                </a:rPr>
                <a:t> </a:t>
              </a:r>
              <a:endParaRPr lang="en-US" altLang="ja-JP" dirty="0">
                <a:ea typeface="MS PGothic" pitchFamily="34" charset="-128"/>
              </a:endParaRPr>
            </a:p>
          </p:txBody>
        </p:sp>
        <p:sp>
          <p:nvSpPr>
            <p:cNvPr id="77" name="Rectangle 67"/>
            <p:cNvSpPr>
              <a:spLocks noChangeArrowheads="1"/>
            </p:cNvSpPr>
            <p:nvPr/>
          </p:nvSpPr>
          <p:spPr bwMode="auto">
            <a:xfrm>
              <a:off x="2540" y="2859"/>
              <a:ext cx="916" cy="4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762000"/>
            <a:ext cx="2487295" cy="2164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D:\Cecuri de inovare1\Timar\Poze\2013-03-27 14.05.3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143000"/>
            <a:ext cx="3200400" cy="1981200"/>
          </a:xfrm>
          <a:prstGeom prst="rect">
            <a:avLst/>
          </a:prstGeom>
          <a:noFill/>
        </p:spPr>
      </p:pic>
      <p:pic>
        <p:nvPicPr>
          <p:cNvPr id="18435" name="Picture 3" descr="D:\Cecuri de inovare1\Timar\Poze\2013-03-27 14.06.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200400"/>
            <a:ext cx="2438400" cy="1828800"/>
          </a:xfrm>
          <a:prstGeom prst="rect">
            <a:avLst/>
          </a:prstGeom>
          <a:noFill/>
        </p:spPr>
      </p:pic>
      <p:pic>
        <p:nvPicPr>
          <p:cNvPr id="18437" name="Picture 5" descr="D:\Cecuri de inovare1\Timar\Poze\IMG_067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4495800"/>
            <a:ext cx="2438400" cy="1828800"/>
          </a:xfrm>
          <a:prstGeom prst="rect">
            <a:avLst/>
          </a:prstGeom>
          <a:noFill/>
        </p:spPr>
      </p:pic>
      <p:pic>
        <p:nvPicPr>
          <p:cNvPr id="18438" name="Picture 6" descr="D:\Cecuri de inovare1\Timar\Poze\IMG_068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72200" y="3429000"/>
            <a:ext cx="24384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65</TotalTime>
  <Words>272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Notebook</dc:creator>
  <cp:lastModifiedBy>Notebook</cp:lastModifiedBy>
  <cp:revision>13</cp:revision>
  <dcterms:created xsi:type="dcterms:W3CDTF">2013-10-16T14:10:58Z</dcterms:created>
  <dcterms:modified xsi:type="dcterms:W3CDTF">2014-03-27T07:19:28Z</dcterms:modified>
</cp:coreProperties>
</file>